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4" r:id="rId2"/>
  </p:sldMasterIdLst>
  <p:notesMasterIdLst>
    <p:notesMasterId r:id="rId20"/>
  </p:notesMasterIdLst>
  <p:sldIdLst>
    <p:sldId id="256" r:id="rId3"/>
    <p:sldId id="257" r:id="rId4"/>
    <p:sldId id="258" r:id="rId5"/>
    <p:sldId id="260" r:id="rId6"/>
    <p:sldId id="261" r:id="rId7"/>
    <p:sldId id="271" r:id="rId8"/>
    <p:sldId id="268" r:id="rId9"/>
    <p:sldId id="273" r:id="rId10"/>
    <p:sldId id="274" r:id="rId11"/>
    <p:sldId id="275" r:id="rId12"/>
    <p:sldId id="276" r:id="rId13"/>
    <p:sldId id="277" r:id="rId14"/>
    <p:sldId id="263" r:id="rId15"/>
    <p:sldId id="267" r:id="rId16"/>
    <p:sldId id="269" r:id="rId17"/>
    <p:sldId id="264" r:id="rId18"/>
    <p:sldId id="26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5bBBfucCA5L+xuo+uAqlgRUI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999999"/>
    <a:srgbClr val="81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873A0-2D12-4A97-B1BF-6B8CB321D59D}" v="16" dt="2023-03-17T13:41:21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17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endershot" userId="d688778821336bb9" providerId="LiveId" clId="{961873A0-2D12-4A97-B1BF-6B8CB321D59D}"/>
    <pc:docChg chg="undo redo custSel addSld delSld modSld delMainMaster">
      <pc:chgData name="Holly Hendershot" userId="d688778821336bb9" providerId="LiveId" clId="{961873A0-2D12-4A97-B1BF-6B8CB321D59D}" dt="2023-03-17T13:46:42.073" v="256" actId="1076"/>
      <pc:docMkLst>
        <pc:docMk/>
      </pc:docMkLst>
      <pc:sldChg chg="addSp delSp modSp mod">
        <pc:chgData name="Holly Hendershot" userId="d688778821336bb9" providerId="LiveId" clId="{961873A0-2D12-4A97-B1BF-6B8CB321D59D}" dt="2023-03-17T00:26:02.610" v="210" actId="1076"/>
        <pc:sldMkLst>
          <pc:docMk/>
          <pc:sldMk cId="0" sldId="263"/>
        </pc:sldMkLst>
        <pc:spChg chg="add mod">
          <ac:chgData name="Holly Hendershot" userId="d688778821336bb9" providerId="LiveId" clId="{961873A0-2D12-4A97-B1BF-6B8CB321D59D}" dt="2023-03-17T00:26:02.610" v="210" actId="1076"/>
          <ac:spMkLst>
            <pc:docMk/>
            <pc:sldMk cId="0" sldId="263"/>
            <ac:spMk id="2" creationId="{3C95C72A-1B45-8037-0946-CE1AC464859E}"/>
          </ac:spMkLst>
        </pc:spChg>
        <pc:spChg chg="mod">
          <ac:chgData name="Holly Hendershot" userId="d688778821336bb9" providerId="LiveId" clId="{961873A0-2D12-4A97-B1BF-6B8CB321D59D}" dt="2023-03-17T00:25:45.264" v="207" actId="1035"/>
          <ac:spMkLst>
            <pc:docMk/>
            <pc:sldMk cId="0" sldId="263"/>
            <ac:spMk id="223" creationId="{00000000-0000-0000-0000-000000000000}"/>
          </ac:spMkLst>
        </pc:spChg>
        <pc:spChg chg="mod">
          <ac:chgData name="Holly Hendershot" userId="d688778821336bb9" providerId="LiveId" clId="{961873A0-2D12-4A97-B1BF-6B8CB321D59D}" dt="2023-03-17T00:25:45.264" v="207" actId="1035"/>
          <ac:spMkLst>
            <pc:docMk/>
            <pc:sldMk cId="0" sldId="263"/>
            <ac:spMk id="224" creationId="{00000000-0000-0000-0000-000000000000}"/>
          </ac:spMkLst>
        </pc:spChg>
        <pc:spChg chg="mod">
          <ac:chgData name="Holly Hendershot" userId="d688778821336bb9" providerId="LiveId" clId="{961873A0-2D12-4A97-B1BF-6B8CB321D59D}" dt="2023-03-17T00:25:57.174" v="209" actId="14100"/>
          <ac:spMkLst>
            <pc:docMk/>
            <pc:sldMk cId="0" sldId="263"/>
            <ac:spMk id="226" creationId="{00000000-0000-0000-0000-000000000000}"/>
          </ac:spMkLst>
        </pc:spChg>
        <pc:spChg chg="mod">
          <ac:chgData name="Holly Hendershot" userId="d688778821336bb9" providerId="LiveId" clId="{961873A0-2D12-4A97-B1BF-6B8CB321D59D}" dt="2023-03-17T00:25:45.264" v="207" actId="1035"/>
          <ac:spMkLst>
            <pc:docMk/>
            <pc:sldMk cId="0" sldId="263"/>
            <ac:spMk id="227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7T00:25:33.162" v="190" actId="478"/>
          <ac:spMkLst>
            <pc:docMk/>
            <pc:sldMk cId="0" sldId="263"/>
            <ac:spMk id="228" creationId="{00000000-0000-0000-0000-000000000000}"/>
          </ac:spMkLst>
        </pc:spChg>
      </pc:sldChg>
      <pc:sldChg chg="delSp modSp mod">
        <pc:chgData name="Holly Hendershot" userId="d688778821336bb9" providerId="LiveId" clId="{961873A0-2D12-4A97-B1BF-6B8CB321D59D}" dt="2023-03-17T13:37:38.774" v="213"/>
        <pc:sldMkLst>
          <pc:docMk/>
          <pc:sldMk cId="3132269832" sldId="268"/>
        </pc:sldMkLst>
        <pc:spChg chg="mod">
          <ac:chgData name="Holly Hendershot" userId="d688778821336bb9" providerId="LiveId" clId="{961873A0-2D12-4A97-B1BF-6B8CB321D59D}" dt="2023-03-17T13:36:41.840" v="212" actId="27636"/>
          <ac:spMkLst>
            <pc:docMk/>
            <pc:sldMk cId="3132269832" sldId="268"/>
            <ac:spMk id="215" creationId="{00000000-0000-0000-0000-000000000000}"/>
          </ac:spMkLst>
        </pc:spChg>
        <pc:picChg chg="del">
          <ac:chgData name="Holly Hendershot" userId="d688778821336bb9" providerId="LiveId" clId="{961873A0-2D12-4A97-B1BF-6B8CB321D59D}" dt="2023-03-17T13:37:38.774" v="213"/>
          <ac:picMkLst>
            <pc:docMk/>
            <pc:sldMk cId="3132269832" sldId="268"/>
            <ac:picMk id="2" creationId="{C07E783E-6DAA-8BB7-8479-EC5EE8A6F4AC}"/>
          </ac:picMkLst>
        </pc:picChg>
        <pc:picChg chg="mod">
          <ac:chgData name="Holly Hendershot" userId="d688778821336bb9" providerId="LiveId" clId="{961873A0-2D12-4A97-B1BF-6B8CB321D59D}" dt="2023-03-16T17:40:51.785" v="30" actId="14100"/>
          <ac:picMkLst>
            <pc:docMk/>
            <pc:sldMk cId="3132269832" sldId="268"/>
            <ac:picMk id="217" creationId="{00000000-0000-0000-0000-000000000000}"/>
          </ac:picMkLst>
        </pc:picChg>
      </pc:sldChg>
      <pc:sldChg chg="addSp delSp modSp mod">
        <pc:chgData name="Holly Hendershot" userId="d688778821336bb9" providerId="LiveId" clId="{961873A0-2D12-4A97-B1BF-6B8CB321D59D}" dt="2023-03-17T13:46:42.073" v="256" actId="1076"/>
        <pc:sldMkLst>
          <pc:docMk/>
          <pc:sldMk cId="34016496" sldId="269"/>
        </pc:sldMkLst>
        <pc:spChg chg="del mod">
          <ac:chgData name="Holly Hendershot" userId="d688778821336bb9" providerId="LiveId" clId="{961873A0-2D12-4A97-B1BF-6B8CB321D59D}" dt="2023-03-17T13:42:51.378" v="233" actId="478"/>
          <ac:spMkLst>
            <pc:docMk/>
            <pc:sldMk cId="34016496" sldId="269"/>
            <ac:spMk id="2" creationId="{A2E3EBAE-12AF-F5C8-44F6-3AC377C3067F}"/>
          </ac:spMkLst>
        </pc:spChg>
        <pc:spChg chg="del mod">
          <ac:chgData name="Holly Hendershot" userId="d688778821336bb9" providerId="LiveId" clId="{961873A0-2D12-4A97-B1BF-6B8CB321D59D}" dt="2023-03-17T13:43:39.274" v="247" actId="478"/>
          <ac:spMkLst>
            <pc:docMk/>
            <pc:sldMk cId="34016496" sldId="269"/>
            <ac:spMk id="223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7T13:43:03.487" v="237" actId="478"/>
          <ac:spMkLst>
            <pc:docMk/>
            <pc:sldMk cId="34016496" sldId="269"/>
            <ac:spMk id="224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7T13:43:36.981" v="245" actId="478"/>
          <ac:spMkLst>
            <pc:docMk/>
            <pc:sldMk cId="34016496" sldId="269"/>
            <ac:spMk id="225" creationId="{00000000-0000-0000-0000-000000000000}"/>
          </ac:spMkLst>
        </pc:spChg>
        <pc:spChg chg="mod">
          <ac:chgData name="Holly Hendershot" userId="d688778821336bb9" providerId="LiveId" clId="{961873A0-2D12-4A97-B1BF-6B8CB321D59D}" dt="2023-03-17T13:43:56.527" v="251" actId="14100"/>
          <ac:spMkLst>
            <pc:docMk/>
            <pc:sldMk cId="34016496" sldId="269"/>
            <ac:spMk id="226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7T13:43:35.290" v="243" actId="478"/>
          <ac:spMkLst>
            <pc:docMk/>
            <pc:sldMk cId="34016496" sldId="269"/>
            <ac:spMk id="227" creationId="{00000000-0000-0000-0000-000000000000}"/>
          </ac:spMkLst>
        </pc:spChg>
        <pc:picChg chg="add mod">
          <ac:chgData name="Holly Hendershot" userId="d688778821336bb9" providerId="LiveId" clId="{961873A0-2D12-4A97-B1BF-6B8CB321D59D}" dt="2023-03-17T13:46:42.073" v="256" actId="1076"/>
          <ac:picMkLst>
            <pc:docMk/>
            <pc:sldMk cId="34016496" sldId="269"/>
            <ac:picMk id="3" creationId="{01E8D031-FF21-E0A6-3BB9-7147D04898FA}"/>
          </ac:picMkLst>
        </pc:picChg>
      </pc:sldChg>
      <pc:sldChg chg="del">
        <pc:chgData name="Holly Hendershot" userId="d688778821336bb9" providerId="LiveId" clId="{961873A0-2D12-4A97-B1BF-6B8CB321D59D}" dt="2023-03-16T19:23:23.851" v="138" actId="2696"/>
        <pc:sldMkLst>
          <pc:docMk/>
          <pc:sldMk cId="2835364537" sldId="270"/>
        </pc:sldMkLst>
      </pc:sldChg>
      <pc:sldChg chg="new del">
        <pc:chgData name="Holly Hendershot" userId="d688778821336bb9" providerId="LiveId" clId="{961873A0-2D12-4A97-B1BF-6B8CB321D59D}" dt="2023-03-16T17:36:03.312" v="2" actId="2696"/>
        <pc:sldMkLst>
          <pc:docMk/>
          <pc:sldMk cId="3694494828" sldId="270"/>
        </pc:sldMkLst>
      </pc:sldChg>
      <pc:sldChg chg="addSp delSp modSp add mod">
        <pc:chgData name="Holly Hendershot" userId="d688778821336bb9" providerId="LiveId" clId="{961873A0-2D12-4A97-B1BF-6B8CB321D59D}" dt="2023-03-16T19:22:58.168" v="137" actId="12385"/>
        <pc:sldMkLst>
          <pc:docMk/>
          <pc:sldMk cId="2216845743" sldId="271"/>
        </pc:sldMkLst>
        <pc:spChg chg="del mod">
          <ac:chgData name="Holly Hendershot" userId="d688778821336bb9" providerId="LiveId" clId="{961873A0-2D12-4A97-B1BF-6B8CB321D59D}" dt="2023-03-16T19:19:31.394" v="119" actId="478"/>
          <ac:spMkLst>
            <pc:docMk/>
            <pc:sldMk cId="2216845743" sldId="271"/>
            <ac:spMk id="188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6T19:18:31.054" v="107" actId="478"/>
          <ac:spMkLst>
            <pc:docMk/>
            <pc:sldMk cId="2216845743" sldId="271"/>
            <ac:spMk id="190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6T19:17:15.530" v="88" actId="478"/>
          <ac:spMkLst>
            <pc:docMk/>
            <pc:sldMk cId="2216845743" sldId="271"/>
            <ac:spMk id="191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20.094" v="90" actId="478"/>
          <ac:spMkLst>
            <pc:docMk/>
            <pc:sldMk cId="2216845743" sldId="271"/>
            <ac:spMk id="192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29.868" v="93" actId="478"/>
          <ac:spMkLst>
            <pc:docMk/>
            <pc:sldMk cId="2216845743" sldId="271"/>
            <ac:spMk id="193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32.579" v="94" actId="478"/>
          <ac:spMkLst>
            <pc:docMk/>
            <pc:sldMk cId="2216845743" sldId="271"/>
            <ac:spMk id="194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28.181" v="92" actId="478"/>
          <ac:spMkLst>
            <pc:docMk/>
            <pc:sldMk cId="2216845743" sldId="271"/>
            <ac:spMk id="195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38.925" v="97" actId="478"/>
          <ac:spMkLst>
            <pc:docMk/>
            <pc:sldMk cId="2216845743" sldId="271"/>
            <ac:spMk id="196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35.231" v="95" actId="478"/>
          <ac:spMkLst>
            <pc:docMk/>
            <pc:sldMk cId="2216845743" sldId="271"/>
            <ac:spMk id="197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6T19:18:36.566" v="111" actId="478"/>
          <ac:spMkLst>
            <pc:docMk/>
            <pc:sldMk cId="2216845743" sldId="271"/>
            <ac:spMk id="198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6T19:17:22.438" v="91" actId="478"/>
          <ac:spMkLst>
            <pc:docMk/>
            <pc:sldMk cId="2216845743" sldId="271"/>
            <ac:spMk id="200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50.561" v="100" actId="478"/>
          <ac:spMkLst>
            <pc:docMk/>
            <pc:sldMk cId="2216845743" sldId="271"/>
            <ac:spMk id="201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52.935" v="101" actId="478"/>
          <ac:spMkLst>
            <pc:docMk/>
            <pc:sldMk cId="2216845743" sldId="271"/>
            <ac:spMk id="202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54.945" v="102" actId="478"/>
          <ac:spMkLst>
            <pc:docMk/>
            <pc:sldMk cId="2216845743" sldId="271"/>
            <ac:spMk id="203" creationId="{00000000-0000-0000-0000-000000000000}"/>
          </ac:spMkLst>
        </pc:spChg>
        <pc:spChg chg="del">
          <ac:chgData name="Holly Hendershot" userId="d688778821336bb9" providerId="LiveId" clId="{961873A0-2D12-4A97-B1BF-6B8CB321D59D}" dt="2023-03-16T19:17:37.595" v="96" actId="478"/>
          <ac:spMkLst>
            <pc:docMk/>
            <pc:sldMk cId="2216845743" sldId="271"/>
            <ac:spMk id="204" creationId="{00000000-0000-0000-0000-000000000000}"/>
          </ac:spMkLst>
        </pc:spChg>
        <pc:graphicFrameChg chg="add mod modGraphic">
          <ac:chgData name="Holly Hendershot" userId="d688778821336bb9" providerId="LiveId" clId="{961873A0-2D12-4A97-B1BF-6B8CB321D59D}" dt="2023-03-16T19:22:58.168" v="137" actId="12385"/>
          <ac:graphicFrameMkLst>
            <pc:docMk/>
            <pc:sldMk cId="2216845743" sldId="271"/>
            <ac:graphicFrameMk id="2" creationId="{C465E013-030E-0DBC-5DB6-3C04C6C36118}"/>
          </ac:graphicFrameMkLst>
        </pc:graphicFrameChg>
        <pc:picChg chg="del mod">
          <ac:chgData name="Holly Hendershot" userId="d688778821336bb9" providerId="LiveId" clId="{961873A0-2D12-4A97-B1BF-6B8CB321D59D}" dt="2023-03-16T19:18:32.365" v="109" actId="478"/>
          <ac:picMkLst>
            <pc:docMk/>
            <pc:sldMk cId="2216845743" sldId="271"/>
            <ac:picMk id="184" creationId="{00000000-0000-0000-0000-000000000000}"/>
          </ac:picMkLst>
        </pc:picChg>
        <pc:picChg chg="del">
          <ac:chgData name="Holly Hendershot" userId="d688778821336bb9" providerId="LiveId" clId="{961873A0-2D12-4A97-B1BF-6B8CB321D59D}" dt="2023-03-16T19:17:58.817" v="103" actId="478"/>
          <ac:picMkLst>
            <pc:docMk/>
            <pc:sldMk cId="2216845743" sldId="271"/>
            <ac:picMk id="199" creationId="{00000000-0000-0000-0000-000000000000}"/>
          </ac:picMkLst>
        </pc:picChg>
      </pc:sldChg>
      <pc:sldChg chg="delSp modSp add del mod">
        <pc:chgData name="Holly Hendershot" userId="d688778821336bb9" providerId="LiveId" clId="{961873A0-2D12-4A97-B1BF-6B8CB321D59D}" dt="2023-03-16T17:42:27.694" v="38" actId="2696"/>
        <pc:sldMkLst>
          <pc:docMk/>
          <pc:sldMk cId="4258295409" sldId="271"/>
        </pc:sldMkLst>
        <pc:spChg chg="mod">
          <ac:chgData name="Holly Hendershot" userId="d688778821336bb9" providerId="LiveId" clId="{961873A0-2D12-4A97-B1BF-6B8CB321D59D}" dt="2023-03-16T17:36:21.919" v="7" actId="14100"/>
          <ac:spMkLst>
            <pc:docMk/>
            <pc:sldMk cId="4258295409" sldId="271"/>
            <ac:spMk id="213" creationId="{00000000-0000-0000-0000-000000000000}"/>
          </ac:spMkLst>
        </pc:spChg>
        <pc:spChg chg="del mod">
          <ac:chgData name="Holly Hendershot" userId="d688778821336bb9" providerId="LiveId" clId="{961873A0-2D12-4A97-B1BF-6B8CB321D59D}" dt="2023-03-16T17:36:31.567" v="9" actId="478"/>
          <ac:spMkLst>
            <pc:docMk/>
            <pc:sldMk cId="4258295409" sldId="271"/>
            <ac:spMk id="215" creationId="{00000000-0000-0000-0000-000000000000}"/>
          </ac:spMkLst>
        </pc:spChg>
        <pc:picChg chg="del">
          <ac:chgData name="Holly Hendershot" userId="d688778821336bb9" providerId="LiveId" clId="{961873A0-2D12-4A97-B1BF-6B8CB321D59D}" dt="2023-03-16T17:36:11.163" v="5" actId="478"/>
          <ac:picMkLst>
            <pc:docMk/>
            <pc:sldMk cId="4258295409" sldId="271"/>
            <ac:picMk id="217" creationId="{00000000-0000-0000-0000-000000000000}"/>
          </ac:picMkLst>
        </pc:picChg>
      </pc:sldChg>
      <pc:sldChg chg="new del">
        <pc:chgData name="Holly Hendershot" userId="d688778821336bb9" providerId="LiveId" clId="{961873A0-2D12-4A97-B1BF-6B8CB321D59D}" dt="2023-03-17T13:38:28.845" v="218" actId="2696"/>
        <pc:sldMkLst>
          <pc:docMk/>
          <pc:sldMk cId="938997989" sldId="272"/>
        </pc:sldMkLst>
      </pc:sldChg>
      <pc:sldChg chg="modSp add mod">
        <pc:chgData name="Holly Hendershot" userId="d688778821336bb9" providerId="LiveId" clId="{961873A0-2D12-4A97-B1BF-6B8CB321D59D}" dt="2023-03-17T13:37:53.379" v="216" actId="27636"/>
        <pc:sldMkLst>
          <pc:docMk/>
          <pc:sldMk cId="3618542906" sldId="273"/>
        </pc:sldMkLst>
        <pc:spChg chg="mod">
          <ac:chgData name="Holly Hendershot" userId="d688778821336bb9" providerId="LiveId" clId="{961873A0-2D12-4A97-B1BF-6B8CB321D59D}" dt="2023-03-17T13:37:53.379" v="216" actId="27636"/>
          <ac:spMkLst>
            <pc:docMk/>
            <pc:sldMk cId="3618542906" sldId="273"/>
            <ac:spMk id="3" creationId="{3EACEED0-5464-0B59-4492-7CCE5E1F52C6}"/>
          </ac:spMkLst>
        </pc:spChg>
      </pc:sldChg>
      <pc:sldChg chg="add">
        <pc:chgData name="Holly Hendershot" userId="d688778821336bb9" providerId="LiveId" clId="{961873A0-2D12-4A97-B1BF-6B8CB321D59D}" dt="2023-03-17T13:38:17.454" v="217"/>
        <pc:sldMkLst>
          <pc:docMk/>
          <pc:sldMk cId="3484357706" sldId="274"/>
        </pc:sldMkLst>
      </pc:sldChg>
      <pc:sldChg chg="add">
        <pc:chgData name="Holly Hendershot" userId="d688778821336bb9" providerId="LiveId" clId="{961873A0-2D12-4A97-B1BF-6B8CB321D59D}" dt="2023-03-17T13:39:03.895" v="219"/>
        <pc:sldMkLst>
          <pc:docMk/>
          <pc:sldMk cId="1829939285" sldId="275"/>
        </pc:sldMkLst>
      </pc:sldChg>
      <pc:sldChg chg="add">
        <pc:chgData name="Holly Hendershot" userId="d688778821336bb9" providerId="LiveId" clId="{961873A0-2D12-4A97-B1BF-6B8CB321D59D}" dt="2023-03-17T13:39:37.441" v="220"/>
        <pc:sldMkLst>
          <pc:docMk/>
          <pc:sldMk cId="193607634" sldId="276"/>
        </pc:sldMkLst>
      </pc:sldChg>
      <pc:sldChg chg="add">
        <pc:chgData name="Holly Hendershot" userId="d688778821336bb9" providerId="LiveId" clId="{961873A0-2D12-4A97-B1BF-6B8CB321D59D}" dt="2023-03-17T13:40:02.882" v="221"/>
        <pc:sldMkLst>
          <pc:docMk/>
          <pc:sldMk cId="1685523571" sldId="277"/>
        </pc:sldMkLst>
      </pc:sldChg>
      <pc:sldMasterChg chg="del delSldLayout">
        <pc:chgData name="Holly Hendershot" userId="d688778821336bb9" providerId="LiveId" clId="{961873A0-2D12-4A97-B1BF-6B8CB321D59D}" dt="2023-03-16T19:23:23.851" v="138" actId="2696"/>
        <pc:sldMasterMkLst>
          <pc:docMk/>
          <pc:sldMasterMk cId="1814619568" sldId="2147483664"/>
        </pc:sldMasterMkLst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2688722656" sldId="2147483665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3974207958" sldId="2147483666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4204915233" sldId="2147483667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360578274" sldId="2147483668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3416728023" sldId="2147483669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3312093784" sldId="2147483670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2318192335" sldId="2147483671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3866119908" sldId="2147483672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738168472" sldId="2147483673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2343796209" sldId="2147483674"/>
          </pc:sldLayoutMkLst>
        </pc:sldLayoutChg>
        <pc:sldLayoutChg chg="del">
          <pc:chgData name="Holly Hendershot" userId="d688778821336bb9" providerId="LiveId" clId="{961873A0-2D12-4A97-B1BF-6B8CB321D59D}" dt="2023-03-16T19:23:23.851" v="138" actId="2696"/>
          <pc:sldLayoutMkLst>
            <pc:docMk/>
            <pc:sldMasterMk cId="1814619568" sldId="2147483664"/>
            <pc:sldLayoutMk cId="481287190" sldId="214748367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wnloads\LBSSA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wnloads\LBSSA20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Share of Population - Selected Age Groups</a:t>
            </a:r>
          </a:p>
        </c:rich>
      </c:tx>
      <c:layout>
        <c:manualLayout>
          <c:xMode val="edge"/>
          <c:yMode val="edge"/>
          <c:x val="0.14471211176308552"/>
          <c:y val="7.2966062392762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613169677319756E-2"/>
          <c:y val="0.12251013366463373"/>
          <c:w val="0.88177898718542536"/>
          <c:h val="0.74301812454008398"/>
        </c:manualLayout>
      </c:layout>
      <c:barChart>
        <c:barDir val="col"/>
        <c:grouping val="clustered"/>
        <c:varyColors val="0"/>
        <c:ser>
          <c:idx val="0"/>
          <c:order val="0"/>
          <c:tx>
            <c:v>FHEDD</c:v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'FRED Graph'!$O$72:$S$72</c:f>
              <c:strCache>
                <c:ptCount val="5"/>
                <c:pt idx="0">
                  <c:v>Under 18</c:v>
                </c:pt>
                <c:pt idx="1">
                  <c:v>18-24</c:v>
                </c:pt>
                <c:pt idx="2">
                  <c:v>25-44</c:v>
                </c:pt>
                <c:pt idx="3">
                  <c:v>45-64</c:v>
                </c:pt>
                <c:pt idx="4">
                  <c:v>65 and over</c:v>
                </c:pt>
              </c:strCache>
            </c:strRef>
          </c:cat>
          <c:val>
            <c:numRef>
              <c:f>'FRED Graph'!$O$73:$S$73</c:f>
              <c:numCache>
                <c:formatCode>0.0%</c:formatCode>
                <c:ptCount val="5"/>
                <c:pt idx="0">
                  <c:v>0.22386920858627229</c:v>
                </c:pt>
                <c:pt idx="1">
                  <c:v>0.20302629068997632</c:v>
                </c:pt>
                <c:pt idx="2">
                  <c:v>0.27024540221501586</c:v>
                </c:pt>
                <c:pt idx="3">
                  <c:v>0.1734029780405974</c:v>
                </c:pt>
                <c:pt idx="4">
                  <c:v>0.12945612046813812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C-4522-939F-03553BFE6B17}"/>
            </c:ext>
          </c:extLst>
        </c:ser>
        <c:ser>
          <c:idx val="1"/>
          <c:order val="1"/>
          <c:tx>
            <c:v>Kansas</c:v>
          </c:tx>
          <c:spPr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'FRED Graph'!$O$72:$S$72</c:f>
              <c:strCache>
                <c:ptCount val="5"/>
                <c:pt idx="0">
                  <c:v>Under 18</c:v>
                </c:pt>
                <c:pt idx="1">
                  <c:v>18-24</c:v>
                </c:pt>
                <c:pt idx="2">
                  <c:v>25-44</c:v>
                </c:pt>
                <c:pt idx="3">
                  <c:v>45-64</c:v>
                </c:pt>
                <c:pt idx="4">
                  <c:v>65 and over</c:v>
                </c:pt>
              </c:strCache>
            </c:strRef>
          </c:cat>
          <c:val>
            <c:numRef>
              <c:f>'FRED Graph'!$O$74:$S$74</c:f>
              <c:numCache>
                <c:formatCode>0.0%</c:formatCode>
                <c:ptCount val="5"/>
                <c:pt idx="0">
                  <c:v>0.23911895270960137</c:v>
                </c:pt>
                <c:pt idx="1">
                  <c:v>0.10012406458222153</c:v>
                </c:pt>
                <c:pt idx="2">
                  <c:v>0.25620760483285598</c:v>
                </c:pt>
                <c:pt idx="3">
                  <c:v>0.23696232246152368</c:v>
                </c:pt>
                <c:pt idx="4">
                  <c:v>0.16758705541379743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9C-4522-939F-03553BFE6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"/>
        <c:axId val="1963607279"/>
        <c:axId val="1959209407"/>
      </c:barChart>
      <c:catAx>
        <c:axId val="196360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9209407"/>
        <c:crosses val="autoZero"/>
        <c:auto val="1"/>
        <c:lblAlgn val="ctr"/>
        <c:lblOffset val="100"/>
        <c:noMultiLvlLbl val="0"/>
      </c:catAx>
      <c:valAx>
        <c:axId val="1959209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360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Projected Population Growth 2024 to 2064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6308476146364"/>
          <c:y val="0.12949442217543203"/>
          <c:w val="0.86601618547681536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v>Flint Hills</c:v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Sheet1!$A$61:$A$69</c:f>
              <c:numCache>
                <c:formatCode>General</c:formatCode>
                <c:ptCount val="9"/>
                <c:pt idx="0">
                  <c:v>2024</c:v>
                </c:pt>
                <c:pt idx="1">
                  <c:v>2029</c:v>
                </c:pt>
                <c:pt idx="2">
                  <c:v>2034</c:v>
                </c:pt>
                <c:pt idx="3">
                  <c:v>2039</c:v>
                </c:pt>
                <c:pt idx="4">
                  <c:v>2044</c:v>
                </c:pt>
                <c:pt idx="5">
                  <c:v>2049</c:v>
                </c:pt>
                <c:pt idx="6">
                  <c:v>2054</c:v>
                </c:pt>
                <c:pt idx="7">
                  <c:v>2059</c:v>
                </c:pt>
                <c:pt idx="8">
                  <c:v>2064</c:v>
                </c:pt>
              </c:numCache>
            </c:numRef>
          </c:cat>
          <c:val>
            <c:numRef>
              <c:f>Sheet1!$R$61:$R$69</c:f>
              <c:numCache>
                <c:formatCode>0.0%</c:formatCode>
                <c:ptCount val="9"/>
                <c:pt idx="0">
                  <c:v>0</c:v>
                </c:pt>
                <c:pt idx="1">
                  <c:v>2.4758627531865342E-2</c:v>
                </c:pt>
                <c:pt idx="2">
                  <c:v>4.866938368431771E-2</c:v>
                </c:pt>
                <c:pt idx="3">
                  <c:v>7.0582844670485465E-2</c:v>
                </c:pt>
                <c:pt idx="4">
                  <c:v>8.9261470740278528E-2</c:v>
                </c:pt>
                <c:pt idx="5">
                  <c:v>0.10539060827428476</c:v>
                </c:pt>
                <c:pt idx="6">
                  <c:v>0.12000415124093385</c:v>
                </c:pt>
                <c:pt idx="7">
                  <c:v>0.13625763018970388</c:v>
                </c:pt>
                <c:pt idx="8">
                  <c:v>0.15473587403202982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CE-4BBD-B568-06B9B7F9FAF1}"/>
            </c:ext>
          </c:extLst>
        </c:ser>
        <c:ser>
          <c:idx val="1"/>
          <c:order val="1"/>
          <c:tx>
            <c:v>Kansas</c:v>
          </c:tx>
          <c:spPr>
            <a:ln w="476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3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7"/>
            <c:marker>
              <c:symbol val="circle"/>
              <c:size val="13"/>
              <c:spPr>
                <a:solidFill>
                  <a:schemeClr val="accent2"/>
                </a:solidFill>
                <a:ln w="349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ACE-4BBD-B568-06B9B7F9FAF1}"/>
              </c:ext>
            </c:extLst>
          </c:dPt>
          <c:cat>
            <c:numRef>
              <c:f>Sheet1!$A$61:$A$69</c:f>
              <c:numCache>
                <c:formatCode>General</c:formatCode>
                <c:ptCount val="9"/>
                <c:pt idx="0">
                  <c:v>2024</c:v>
                </c:pt>
                <c:pt idx="1">
                  <c:v>2029</c:v>
                </c:pt>
                <c:pt idx="2">
                  <c:v>2034</c:v>
                </c:pt>
                <c:pt idx="3">
                  <c:v>2039</c:v>
                </c:pt>
                <c:pt idx="4">
                  <c:v>2044</c:v>
                </c:pt>
                <c:pt idx="5">
                  <c:v>2049</c:v>
                </c:pt>
                <c:pt idx="6">
                  <c:v>2054</c:v>
                </c:pt>
                <c:pt idx="7">
                  <c:v>2059</c:v>
                </c:pt>
                <c:pt idx="8">
                  <c:v>2064</c:v>
                </c:pt>
              </c:numCache>
            </c:numRef>
          </c:cat>
          <c:val>
            <c:numRef>
              <c:f>Sheet1!$S$61:$S$69</c:f>
              <c:numCache>
                <c:formatCode>0.0%</c:formatCode>
                <c:ptCount val="9"/>
                <c:pt idx="0">
                  <c:v>0</c:v>
                </c:pt>
                <c:pt idx="1">
                  <c:v>2.9242386780401367E-2</c:v>
                </c:pt>
                <c:pt idx="2">
                  <c:v>5.9432562739522805E-2</c:v>
                </c:pt>
                <c:pt idx="3">
                  <c:v>9.6607532863559567E-2</c:v>
                </c:pt>
                <c:pt idx="4">
                  <c:v>0.13210326781225532</c:v>
                </c:pt>
                <c:pt idx="5">
                  <c:v>0.16852103679894506</c:v>
                </c:pt>
                <c:pt idx="6">
                  <c:v>0.20679317591791321</c:v>
                </c:pt>
                <c:pt idx="7">
                  <c:v>0.24850620183788685</c:v>
                </c:pt>
                <c:pt idx="8">
                  <c:v>0.29636955536325049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CE-4BBD-B568-06B9B7F9F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357599"/>
        <c:axId val="1959222847"/>
      </c:lineChart>
      <c:catAx>
        <c:axId val="1957357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9222847"/>
        <c:crosses val="autoZero"/>
        <c:auto val="1"/>
        <c:lblAlgn val="ctr"/>
        <c:lblOffset val="100"/>
        <c:noMultiLvlLbl val="0"/>
      </c:catAx>
      <c:valAx>
        <c:axId val="1959222847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35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868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854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46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403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0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41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41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323528" y="884717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44"/>
          <p:cNvCxnSpPr/>
          <p:nvPr/>
        </p:nvCxnSpPr>
        <p:spPr>
          <a:xfrm>
            <a:off x="304800" y="7366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5"/>
          <p:cNvSpPr txBox="1"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4C13-4842-3262-E28E-DEF5FC4CF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9C28A-51B3-966B-30BD-90A8FBDB7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64C00-554C-BAB2-276A-9EAE6E642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39C7B-5EC6-A3A2-7B80-908341CF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79CAE-A146-663C-2FED-C61FEA45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41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FDC6-7948-622C-59F7-FBFA5422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440E-61E4-DC46-95D0-32ECF99C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F668E-CD04-0371-671B-2D73AC06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AE0B1-11D3-F6D7-91E8-5F7630B3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5E5D6-CBF3-609F-4CD2-E164C78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1D137-6653-6C44-1CAD-1547A16C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D0BF0-6554-D6D3-86D8-C91E131E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EE3F1-3032-7920-8D0D-10C6C984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5185-6319-7246-58A7-39E31141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2B3AB-4CB6-12E7-8314-16F10FFA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91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5714-8C85-2805-F8D8-26DBF39A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D6C5B-3FB0-5FEE-8E47-15F22DE41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595CB-F42C-9301-F36C-75983275D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B60B5-F9C3-EF23-A6BA-836BD11B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2BFB7-98AA-3A34-8CC2-ABD67EB2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EAD04-9B33-BC25-8760-972C1CD5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18B8-99EA-371D-BD6F-5734E550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80117-D7DA-D8CC-7196-AC6AF0028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CB1B2-6E94-071D-4B14-BE4DF60B0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3EB84-1298-913A-7633-29B83D58F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1619AE-3F69-CFCA-A668-1788FFF59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3BE26-FD45-DEDE-4E7E-4B69C330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054C5-C552-5304-A1C6-593E365C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08507-C8C8-20FA-63C2-B87BEC9B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5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08E9-B293-544E-965B-4A5398E5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B73-ED7C-DC31-984C-F7CE5065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740D3-8763-AE21-EBE0-94CABE3D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2F541-7B53-360D-8AFD-69C3C227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53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61BA7-2578-9417-224A-D6B17A2F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A0525-ABAF-B9BA-FC4F-E3F1CFC5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57982-B717-20FD-9FF1-08A9201A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A5E7-C383-A3A8-E414-55E3C3FF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C94E9-017E-C31B-AAE2-07340B30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3F4FB-703E-8623-DCEA-7494A0519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16E96-3676-27E7-CA04-6472E0B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5D43D-CCA2-F108-D9A9-E44011F3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0BBD4-E064-BEF2-F4B9-AC591524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0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52A4-04B1-CF05-CC20-40D6EC0D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F8674-3C51-810A-66BE-91BE04450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79A7B-BF99-02C3-8EA8-012D66EE8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864A8-71E1-91F2-1132-B1E17A8C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9B043-3768-AA6E-12FC-3EB6F7E3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70F19-920F-030C-100E-266FDB92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0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7886-78F7-7A3C-5882-84F3B44C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7FE20-22DD-B5A8-1972-65D7C45F3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5EFB7-9F5B-1428-B3F7-CFB74474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14A90-EFA0-4CE4-0BB4-43FE41E6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C30B-65DF-2218-647A-4EB072D0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6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99BE9-CEFA-8E1B-C98E-45040E125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07836-6AE2-91C5-187D-E9D16FA11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9C75-8857-91D2-7912-31C818AB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68F9-457C-40CA-0332-2072A1D2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6CC62-9438-8144-E234-E458FD6D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2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body" idx="2"/>
          </p:nvPr>
        </p:nvSpPr>
        <p:spPr>
          <a:xfrm>
            <a:off x="457200" y="2175934"/>
            <a:ext cx="4040188" cy="3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3"/>
          </p:nvPr>
        </p:nvSpPr>
        <p:spPr>
          <a:xfrm>
            <a:off x="4645026" y="1534584"/>
            <a:ext cx="4041775" cy="64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4"/>
          </p:nvPr>
        </p:nvSpPr>
        <p:spPr>
          <a:xfrm>
            <a:off x="4645026" y="2175934"/>
            <a:ext cx="4041775" cy="3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3" cy="46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2309283" y="-251883"/>
            <a:ext cx="452543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 rot="5400000">
            <a:off x="4732867" y="2171700"/>
            <a:ext cx="58504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 rot="5400000">
            <a:off x="541867" y="190501"/>
            <a:ext cx="5850467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9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698F2-A47B-F80F-2251-DB108F9F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7010-DF93-05A1-251F-0F8DF8917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3E82A-CE1D-3B48-4CBD-7315D9FD2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6FBF4-1C9A-48C9-B24B-65C0FBAE97D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15F51-9157-EF31-83A1-BBBC27CEC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2FD5-9B43-E130-B07B-5CBC126B0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B842-7540-4B9E-96FA-DABD3B53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google.com/maps/d/embed?mid=1tKwLuQuBXD0Vk0AjgL_tXVTqy1Aucv0&amp;ehbc=2E312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2762837" y="1244701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098"/>
                </a:srgbClr>
              </a:gs>
              <a:gs pos="36000">
                <a:srgbClr val="F19279">
                  <a:alpha val="4313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3379184" y="958160"/>
            <a:ext cx="2620963" cy="13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F H R C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1077674" y="1338486"/>
            <a:ext cx="7139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 L I N T    H I L L S    R E G I O N A L    C O U N C I 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2446025"/>
            <a:ext cx="9144000" cy="15565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286275" y="4411975"/>
            <a:ext cx="6745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 O A R D    M E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T I N G</a:t>
            </a:r>
            <a:endParaRPr lang="en-US" sz="20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i="1" dirty="0">
                <a:solidFill>
                  <a:srgbClr val="3F3F3F"/>
                </a:solidFill>
              </a:rPr>
              <a:t>Ogden Community Center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i="1" dirty="0">
                <a:solidFill>
                  <a:srgbClr val="3F3F3F"/>
                </a:solidFill>
              </a:rPr>
              <a:t>Ogden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March 17, 2023</a:t>
            </a:r>
            <a:endParaRPr lang="en-US" sz="1600" b="0" i="0" u="none" strike="noStrike" cap="none" dirty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" descr="A plant in a grassy field&#10;&#10;Description automatically generated"/>
          <p:cNvPicPr preferRelativeResize="0"/>
          <p:nvPr/>
        </p:nvPicPr>
        <p:blipFill rotWithShape="1">
          <a:blip r:embed="rId5">
            <a:alphaModFix amt="85000"/>
          </a:blip>
          <a:srcRect l="37777"/>
          <a:stretch/>
        </p:blipFill>
        <p:spPr>
          <a:xfrm>
            <a:off x="6712118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sunset over a grass field&#10;&#10;Description automatically generated"/>
          <p:cNvPicPr preferRelativeResize="0"/>
          <p:nvPr/>
        </p:nvPicPr>
        <p:blipFill rotWithShape="1">
          <a:blip r:embed="rId6">
            <a:alphaModFix amt="85000"/>
          </a:blip>
          <a:srcRect r="49005"/>
          <a:stretch/>
        </p:blipFill>
        <p:spPr>
          <a:xfrm>
            <a:off x="217537" y="2678230"/>
            <a:ext cx="99254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0416" y="2817639"/>
            <a:ext cx="1463167" cy="76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8">
            <a:alphaModFix/>
          </a:blip>
          <a:srcRect l="44523" r="19790"/>
          <a:stretch/>
        </p:blipFill>
        <p:spPr>
          <a:xfrm>
            <a:off x="5323528" y="2648687"/>
            <a:ext cx="1191516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9">
            <a:alphaModFix/>
          </a:blip>
          <a:srcRect l="2205" t="4683" r="-2204" b="32178"/>
          <a:stretch/>
        </p:blipFill>
        <p:spPr>
          <a:xfrm>
            <a:off x="1372902" y="2678230"/>
            <a:ext cx="119179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10">
            <a:alphaModFix/>
          </a:blip>
          <a:srcRect l="19760" t="-1" r="12055" b="3100"/>
          <a:stretch/>
        </p:blipFill>
        <p:spPr>
          <a:xfrm>
            <a:off x="2738345" y="2678230"/>
            <a:ext cx="1085383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7;p1">
            <a:extLst>
              <a:ext uri="{FF2B5EF4-FFF2-40B4-BE49-F238E27FC236}">
                <a16:creationId xmlns:a16="http://schemas.microsoft.com/office/drawing/2014/main" id="{0A091143-38DB-9E7F-F7D0-F61AD63A7249}"/>
              </a:ext>
            </a:extLst>
          </p:cNvPr>
          <p:cNvPicPr preferRelativeResize="0"/>
          <p:nvPr/>
        </p:nvPicPr>
        <p:blipFill>
          <a:blip r:embed="rId11"/>
          <a:srcRect l="18710" r="18710"/>
          <a:stretch/>
        </p:blipFill>
        <p:spPr>
          <a:xfrm>
            <a:off x="7928059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8B26-9D4F-3348-17D6-6A6A6DE9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 County Impacts Kansas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CDC8981-2F40-FBBB-7EF5-6B1D40FAD5F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28650" y="2226468"/>
          <a:ext cx="4006851" cy="3026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24">
                  <a:extLst>
                    <a:ext uri="{9D8B030D-6E8A-4147-A177-3AD203B41FA5}">
                      <a16:colId xmlns:a16="http://schemas.microsoft.com/office/drawing/2014/main" val="466489300"/>
                    </a:ext>
                  </a:extLst>
                </a:gridCol>
                <a:gridCol w="909204">
                  <a:extLst>
                    <a:ext uri="{9D8B030D-6E8A-4147-A177-3AD203B41FA5}">
                      <a16:colId xmlns:a16="http://schemas.microsoft.com/office/drawing/2014/main" val="1070999346"/>
                    </a:ext>
                  </a:extLst>
                </a:gridCol>
                <a:gridCol w="812936">
                  <a:extLst>
                    <a:ext uri="{9D8B030D-6E8A-4147-A177-3AD203B41FA5}">
                      <a16:colId xmlns:a16="http://schemas.microsoft.com/office/drawing/2014/main" val="3604942284"/>
                    </a:ext>
                  </a:extLst>
                </a:gridCol>
                <a:gridCol w="39688">
                  <a:extLst>
                    <a:ext uri="{9D8B030D-6E8A-4147-A177-3AD203B41FA5}">
                      <a16:colId xmlns:a16="http://schemas.microsoft.com/office/drawing/2014/main" val="457941157"/>
                    </a:ext>
                  </a:extLst>
                </a:gridCol>
                <a:gridCol w="646658">
                  <a:extLst>
                    <a:ext uri="{9D8B030D-6E8A-4147-A177-3AD203B41FA5}">
                      <a16:colId xmlns:a16="http://schemas.microsoft.com/office/drawing/2014/main" val="2650615766"/>
                    </a:ext>
                  </a:extLst>
                </a:gridCol>
                <a:gridCol w="753341">
                  <a:extLst>
                    <a:ext uri="{9D8B030D-6E8A-4147-A177-3AD203B41FA5}">
                      <a16:colId xmlns:a16="http://schemas.microsoft.com/office/drawing/2014/main" val="41803994"/>
                    </a:ext>
                  </a:extLst>
                </a:gridCol>
              </a:tblGrid>
              <a:tr h="2732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69170524"/>
                  </a:ext>
                </a:extLst>
              </a:tr>
              <a:tr h="610903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FHEDD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Johnson Co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 Not JO CO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96314564"/>
                  </a:ext>
                </a:extLst>
              </a:tr>
              <a:tr h="32152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177,920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545,665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2,858,190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2,312,525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54247308"/>
                  </a:ext>
                </a:extLst>
              </a:tr>
              <a:tr h="32152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181,044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610,536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2,935,880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2,325,344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82354725"/>
                  </a:ext>
                </a:extLst>
              </a:tr>
              <a:tr h="2732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64660443"/>
                  </a:ext>
                </a:extLst>
              </a:tr>
              <a:tr h="37352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Chg. 2010-2020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3,124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64,871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77,690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12,819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37374975"/>
                  </a:ext>
                </a:extLst>
              </a:tr>
              <a:tr h="305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Chg.</a:t>
                      </a:r>
                      <a:endParaRPr lang="en-US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1.76%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11.89%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2.72%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0.55%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349002338"/>
                  </a:ext>
                </a:extLst>
              </a:tr>
              <a:tr h="2732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14968744"/>
                  </a:ext>
                </a:extLst>
              </a:tr>
              <a:tr h="2732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60162952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D727F-8CB0-E63C-0C94-CA10C43F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18" y="2226469"/>
            <a:ext cx="3735532" cy="3263502"/>
          </a:xfrm>
        </p:spPr>
        <p:txBody>
          <a:bodyPr/>
          <a:lstStyle/>
          <a:p>
            <a:r>
              <a:rPr lang="en-US" dirty="0"/>
              <a:t>Without Johnson Co. the state’s population growth is barely 0.55%</a:t>
            </a:r>
          </a:p>
          <a:p>
            <a:r>
              <a:rPr lang="en-US" dirty="0"/>
              <a:t>FHEDD captures almost 1/3 of the growth in Kansas outside Johnson Co.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3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743F-57D0-783E-46EB-E432830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FHEDD Population is Younger than Kansas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67D2-586B-32F4-7C70-3DEB1C6F1A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Residents over 45 years represents 49.5% of Kansas Population </a:t>
            </a:r>
          </a:p>
          <a:p>
            <a:r>
              <a:rPr lang="en-US" dirty="0"/>
              <a:t>Over 45 years makes up just over 30% of FHEDD population</a:t>
            </a:r>
          </a:p>
          <a:p>
            <a:r>
              <a:rPr lang="en-US" dirty="0"/>
              <a:t>Military and College students impacts FHEDD</a:t>
            </a:r>
          </a:p>
          <a:p>
            <a:r>
              <a:rPr lang="en-US" dirty="0"/>
              <a:t> This only emphasizes the need of coordinated effort to keep those under 45 in the region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9804FF5E-089D-D2CB-66FF-8C06EA61796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84463" y="2226469"/>
          <a:ext cx="4187537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60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179E-38BE-7812-7A0F-4CFF8578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 and WSU Demographers See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F8A2-FF91-36E8-775C-B2639E8819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After 2039 projections show sharp divergence between Kansas and FHEDD</a:t>
            </a:r>
          </a:p>
          <a:p>
            <a:r>
              <a:rPr lang="en-US" dirty="0"/>
              <a:t>By 2099 FHEDD has grown twice as fast as the state</a:t>
            </a:r>
          </a:p>
          <a:p>
            <a:r>
              <a:rPr lang="en-US" dirty="0"/>
              <a:t>Younger population staying and further abandonment of western Kansas rural areas.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17F8C8F-10D3-C477-D416-D888E14414C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29150" y="2226469"/>
          <a:ext cx="38862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552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112275" y="723522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04294" y="61168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383458" y="1328797"/>
            <a:ext cx="8426245" cy="52266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2205729" y="691518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L D  B U S I N E S </a:t>
            </a:r>
            <a:r>
              <a:rPr lang="en-US" sz="24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5C72A-1B45-8037-0946-CE1AC464859E}"/>
              </a:ext>
            </a:extLst>
          </p:cNvPr>
          <p:cNvSpPr txBox="1"/>
          <p:nvPr/>
        </p:nvSpPr>
        <p:spPr>
          <a:xfrm>
            <a:off x="383458" y="1492558"/>
            <a:ext cx="842624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a. EPA Brownfield Assessment Project Update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7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Stantec will be in the region next week for Area Plan meetings. All Phase I reports anticipated in 2 weeks.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u="sng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Ogden</a:t>
            </a: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– 3 sites, Steering Committee kickoff meeting in April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u="sng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Junction City</a:t>
            </a: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– 6+ sites, Steering Committee Meeting Tuesday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u="sng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Eskridge</a:t>
            </a: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- 12 sites for Phase I’s-due in two weeks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Market Study and Planning proposed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MHK/Riley County – Airport Business Park – Phase I submitted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Project is on schedule and all funds committed.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b. American Defense Communities-DC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7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u="sng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OLDCC Compatible Use Grant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Completion in April and closeout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u="sng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OLDCC Sustainability Grant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One on Meetings week of 3/20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Completion in April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Approve and Adopt Grant Policy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128016" y="1559409"/>
            <a:ext cx="8718803" cy="50709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L D  B U S I N E S  </a:t>
            </a:r>
            <a:endParaRPr sz="2000" b="0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8" name="Google Shape;228;p7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B12B2E-1D42-95BE-49CB-F073FA235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77458"/>
              </p:ext>
            </p:extLst>
          </p:nvPr>
        </p:nvGraphicFramePr>
        <p:xfrm>
          <a:off x="397194" y="1919298"/>
          <a:ext cx="8180442" cy="214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407">
                  <a:extLst>
                    <a:ext uri="{9D8B030D-6E8A-4147-A177-3AD203B41FA5}">
                      <a16:colId xmlns:a16="http://schemas.microsoft.com/office/drawing/2014/main" val="2931450751"/>
                    </a:ext>
                  </a:extLst>
                </a:gridCol>
                <a:gridCol w="1363407">
                  <a:extLst>
                    <a:ext uri="{9D8B030D-6E8A-4147-A177-3AD203B41FA5}">
                      <a16:colId xmlns:a16="http://schemas.microsoft.com/office/drawing/2014/main" val="2538289306"/>
                    </a:ext>
                  </a:extLst>
                </a:gridCol>
                <a:gridCol w="1363407">
                  <a:extLst>
                    <a:ext uri="{9D8B030D-6E8A-4147-A177-3AD203B41FA5}">
                      <a16:colId xmlns:a16="http://schemas.microsoft.com/office/drawing/2014/main" val="591304131"/>
                    </a:ext>
                  </a:extLst>
                </a:gridCol>
                <a:gridCol w="1363407">
                  <a:extLst>
                    <a:ext uri="{9D8B030D-6E8A-4147-A177-3AD203B41FA5}">
                      <a16:colId xmlns:a16="http://schemas.microsoft.com/office/drawing/2014/main" val="1874995519"/>
                    </a:ext>
                  </a:extLst>
                </a:gridCol>
                <a:gridCol w="1363407">
                  <a:extLst>
                    <a:ext uri="{9D8B030D-6E8A-4147-A177-3AD203B41FA5}">
                      <a16:colId xmlns:a16="http://schemas.microsoft.com/office/drawing/2014/main" val="3890009498"/>
                    </a:ext>
                  </a:extLst>
                </a:gridCol>
                <a:gridCol w="1363407">
                  <a:extLst>
                    <a:ext uri="{9D8B030D-6E8A-4147-A177-3AD203B41FA5}">
                      <a16:colId xmlns:a16="http://schemas.microsoft.com/office/drawing/2014/main" val="3201643187"/>
                    </a:ext>
                  </a:extLst>
                </a:gridCol>
              </a:tblGrid>
              <a:tr h="431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City/County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Project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Grant Category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National Objective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Amount Maximum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Deadline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1455367"/>
                  </a:ext>
                </a:extLst>
              </a:tr>
              <a:tr h="431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Alta Vista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Park Equipment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Community Facilities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LMI: Area Benefit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$600,000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May 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043765"/>
                  </a:ext>
                </a:extLst>
              </a:tr>
              <a:tr h="638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Alta Vista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Historic Building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Commercial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Blight: Spot Basis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$250,000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December 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503179"/>
                  </a:ext>
                </a:extLst>
              </a:tr>
              <a:tr h="638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Council Grove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Historic Katy Depot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Commercial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Blight: Spot Basis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$250,000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December 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70145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EE01A7-5DDE-0092-5E5B-1217543F2599}"/>
              </a:ext>
            </a:extLst>
          </p:cNvPr>
          <p:cNvSpPr txBox="1"/>
          <p:nvPr/>
        </p:nvSpPr>
        <p:spPr>
          <a:xfrm>
            <a:off x="397194" y="1554263"/>
            <a:ext cx="384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Anticipated 2023 CDBG Applications: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A97B1-3020-1C1D-E19B-F32931EDF715}"/>
              </a:ext>
            </a:extLst>
          </p:cNvPr>
          <p:cNvSpPr txBox="1"/>
          <p:nvPr/>
        </p:nvSpPr>
        <p:spPr>
          <a:xfrm>
            <a:off x="397193" y="4362697"/>
            <a:ext cx="38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Likely Future Applications: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AE08BBA-5BBD-3EFF-2A83-6AE223D72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326122"/>
              </p:ext>
            </p:extLst>
          </p:nvPr>
        </p:nvGraphicFramePr>
        <p:xfrm>
          <a:off x="398202" y="4690027"/>
          <a:ext cx="8179434" cy="190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239">
                  <a:extLst>
                    <a:ext uri="{9D8B030D-6E8A-4147-A177-3AD203B41FA5}">
                      <a16:colId xmlns:a16="http://schemas.microsoft.com/office/drawing/2014/main" val="2019154266"/>
                    </a:ext>
                  </a:extLst>
                </a:gridCol>
                <a:gridCol w="1363239">
                  <a:extLst>
                    <a:ext uri="{9D8B030D-6E8A-4147-A177-3AD203B41FA5}">
                      <a16:colId xmlns:a16="http://schemas.microsoft.com/office/drawing/2014/main" val="804006168"/>
                    </a:ext>
                  </a:extLst>
                </a:gridCol>
                <a:gridCol w="1363239">
                  <a:extLst>
                    <a:ext uri="{9D8B030D-6E8A-4147-A177-3AD203B41FA5}">
                      <a16:colId xmlns:a16="http://schemas.microsoft.com/office/drawing/2014/main" val="1847761969"/>
                    </a:ext>
                  </a:extLst>
                </a:gridCol>
                <a:gridCol w="1363239">
                  <a:extLst>
                    <a:ext uri="{9D8B030D-6E8A-4147-A177-3AD203B41FA5}">
                      <a16:colId xmlns:a16="http://schemas.microsoft.com/office/drawing/2014/main" val="3294342922"/>
                    </a:ext>
                  </a:extLst>
                </a:gridCol>
                <a:gridCol w="1363239">
                  <a:extLst>
                    <a:ext uri="{9D8B030D-6E8A-4147-A177-3AD203B41FA5}">
                      <a16:colId xmlns:a16="http://schemas.microsoft.com/office/drawing/2014/main" val="680980289"/>
                    </a:ext>
                  </a:extLst>
                </a:gridCol>
                <a:gridCol w="1363239">
                  <a:extLst>
                    <a:ext uri="{9D8B030D-6E8A-4147-A177-3AD203B41FA5}">
                      <a16:colId xmlns:a16="http://schemas.microsoft.com/office/drawing/2014/main" val="936396519"/>
                    </a:ext>
                  </a:extLst>
                </a:gridCol>
              </a:tblGrid>
              <a:tr h="383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City/County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Project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Grant Category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National Objective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Amount Maximum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Deadline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78719"/>
                  </a:ext>
                </a:extLst>
              </a:tr>
              <a:tr h="383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Wamego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Career Service Infrastructure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Youth Job Training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LMI: Limited Clientele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$100,000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February 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5224817"/>
                  </a:ext>
                </a:extLst>
              </a:tr>
              <a:tr h="567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Eskridge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Housing Demolition and Rehabilitation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Housing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Blight: Spot Basis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$300,000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December 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1764002"/>
                  </a:ext>
                </a:extLst>
              </a:tr>
              <a:tr h="567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Eskridge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Childcare Facility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Nonprofit Childcare and Education Facilities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LMI: Limited Clientele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$600,000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February 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8186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0EB96FB-C035-A1E7-9576-EF76BEBEA72A}"/>
              </a:ext>
            </a:extLst>
          </p:cNvPr>
          <p:cNvSpPr txBox="1"/>
          <p:nvPr/>
        </p:nvSpPr>
        <p:spPr>
          <a:xfrm>
            <a:off x="397194" y="4059359"/>
            <a:ext cx="8137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*Potential application for Commercial Rehabilitation in Matfield Green depending on city membership status.</a:t>
            </a:r>
          </a:p>
        </p:txBody>
      </p:sp>
    </p:spTree>
    <p:extLst>
      <p:ext uri="{BB962C8B-B14F-4D97-AF65-F5344CB8AC3E}">
        <p14:creationId xmlns:p14="http://schemas.microsoft.com/office/powerpoint/2010/main" val="43189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>
            <a:off x="196646" y="137183"/>
            <a:ext cx="8721212" cy="65389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8" name="Google Shape;228;p7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8D031-FF21-E0A6-3BB9-7147D0489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2" y="273802"/>
            <a:ext cx="8640387" cy="63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7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7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6 6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7"/>
          <p:cNvSpPr txBox="1"/>
          <p:nvPr/>
        </p:nvSpPr>
        <p:spPr>
          <a:xfrm>
            <a:off x="2112275" y="558133"/>
            <a:ext cx="60196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 O M M U N I T Y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7"/>
          <p:cNvSpPr/>
          <p:nvPr/>
        </p:nvSpPr>
        <p:spPr>
          <a:xfrm>
            <a:off x="907420" y="1744231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7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updates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7"/>
          <p:cNvSpPr txBox="1"/>
          <p:nvPr/>
        </p:nvSpPr>
        <p:spPr>
          <a:xfrm>
            <a:off x="1097280" y="1969477"/>
            <a:ext cx="2349305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SAINT GEORGE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WAMEGO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POTTAWATOMIE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WAKEFIELD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CLAY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OGDEN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MANHATTAN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7"/>
          <p:cNvSpPr txBox="1"/>
          <p:nvPr/>
        </p:nvSpPr>
        <p:spPr>
          <a:xfrm>
            <a:off x="3397347" y="1987664"/>
            <a:ext cx="2349305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GEARY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JUNCTION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CHAPMAN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ESKRIDGE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ALTA VISTA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WABAUNSEE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HARVEYVILLE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MORRIS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7"/>
          <p:cNvSpPr txBox="1"/>
          <p:nvPr/>
        </p:nvSpPr>
        <p:spPr>
          <a:xfrm>
            <a:off x="5628138" y="1997839"/>
            <a:ext cx="2349305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COUNCIL GROVE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WHITE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HERINGTON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K-STATE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FORT RILEY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4996" y="181195"/>
            <a:ext cx="1463167" cy="77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47432"/>
            <a:ext cx="9442190" cy="531056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7"/>
          <p:cNvSpPr/>
          <p:nvPr/>
        </p:nvSpPr>
        <p:spPr>
          <a:xfrm>
            <a:off x="6957060" y="3131820"/>
            <a:ext cx="971145" cy="1005840"/>
          </a:xfrm>
          <a:prstGeom prst="rect">
            <a:avLst/>
          </a:prstGeom>
          <a:solidFill>
            <a:srgbClr val="E0E0E0"/>
          </a:solidFill>
          <a:ln w="254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7"/>
          <p:cNvSpPr/>
          <p:nvPr/>
        </p:nvSpPr>
        <p:spPr>
          <a:xfrm>
            <a:off x="4836326" y="5673500"/>
            <a:ext cx="571500" cy="118168"/>
          </a:xfrm>
          <a:prstGeom prst="rect">
            <a:avLst/>
          </a:prstGeom>
          <a:solidFill>
            <a:srgbClr val="848484"/>
          </a:solidFill>
          <a:ln w="25400" cap="flat" cmpd="sng">
            <a:solidFill>
              <a:srgbClr val="8F8F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7"/>
          <p:cNvSpPr txBox="1"/>
          <p:nvPr/>
        </p:nvSpPr>
        <p:spPr>
          <a:xfrm>
            <a:off x="4683962" y="5643257"/>
            <a:ext cx="951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900" i="1">
                <a:solidFill>
                  <a:srgbClr val="F2F2F2"/>
                </a:solidFill>
              </a:rPr>
              <a:t>eri N</a:t>
            </a:r>
            <a:r>
              <a:rPr lang="en-US" sz="900" b="0" i="1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aylor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7"/>
          <p:cNvSpPr/>
          <p:nvPr/>
        </p:nvSpPr>
        <p:spPr>
          <a:xfrm>
            <a:off x="4836326" y="4964906"/>
            <a:ext cx="666743" cy="145257"/>
          </a:xfrm>
          <a:prstGeom prst="ellipse">
            <a:avLst/>
          </a:prstGeom>
          <a:solidFill>
            <a:srgbClr val="939393"/>
          </a:solidFill>
          <a:ln w="25400" cap="flat" cmpd="sng">
            <a:solidFill>
              <a:srgbClr val="9393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7"/>
          <p:cNvSpPr txBox="1"/>
          <p:nvPr/>
        </p:nvSpPr>
        <p:spPr>
          <a:xfrm>
            <a:off x="4729774" y="4918022"/>
            <a:ext cx="8798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Terry Cook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182B5-107F-0832-2CAF-5974AC85C659}"/>
              </a:ext>
            </a:extLst>
          </p:cNvPr>
          <p:cNvSpPr/>
          <p:nvPr/>
        </p:nvSpPr>
        <p:spPr>
          <a:xfrm>
            <a:off x="8236580" y="4663440"/>
            <a:ext cx="671200" cy="175260"/>
          </a:xfrm>
          <a:prstGeom prst="rect">
            <a:avLst/>
          </a:prstGeom>
          <a:solidFill>
            <a:srgbClr val="999999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2762837" y="1471980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490"/>
                </a:srgbClr>
              </a:gs>
              <a:gs pos="36000">
                <a:srgbClr val="F19279">
                  <a:alpha val="4705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246660" y="1303637"/>
            <a:ext cx="6582284" cy="55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 E X T    M E </a:t>
            </a:r>
            <a:r>
              <a:rPr lang="en-US" sz="2400" b="1" i="0" u="none" strike="noStrike" cap="none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4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T I N 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endParaRPr lang="en-US" sz="1600" b="1" dirty="0">
              <a:solidFill>
                <a:srgbClr val="7F7F7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600" b="1" i="1" dirty="0">
                <a:solidFill>
                  <a:srgbClr val="7F7F7F"/>
                </a:solidFill>
              </a:rPr>
              <a:t>TBD</a:t>
            </a:r>
            <a:endParaRPr sz="32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Flinthillsregion.org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15056" y="2681642"/>
            <a:ext cx="6277285" cy="20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3877" y="5093212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1283675" y="486480"/>
            <a:ext cx="65822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 E E T I N G    A D J O U R N E D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637624" y="558133"/>
            <a:ext cx="5519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G E N D A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2"/>
          <p:cNvSpPr txBox="1"/>
          <p:nvPr/>
        </p:nvSpPr>
        <p:spPr>
          <a:xfrm>
            <a:off x="1155697" y="1451980"/>
            <a:ext cx="442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spc="600" dirty="0">
                <a:solidFill>
                  <a:srgbClr val="3F3F3F"/>
                </a:solidFill>
              </a:rPr>
              <a:t>CALL TO ORDER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2"/>
          <p:cNvSpPr txBox="1"/>
          <p:nvPr/>
        </p:nvSpPr>
        <p:spPr>
          <a:xfrm>
            <a:off x="1155697" y="1996665"/>
            <a:ext cx="7011453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pt-BR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WELCOME/ ROLL CALL/ QUORUM</a:t>
            </a:r>
            <a:endParaRPr lang="pt-BR"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2"/>
          <p:cNvSpPr txBox="1"/>
          <p:nvPr/>
        </p:nvSpPr>
        <p:spPr>
          <a:xfrm>
            <a:off x="430051" y="1327355"/>
            <a:ext cx="696600" cy="450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BEBEB"/>
                </a:solidFill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2"/>
          <p:cNvSpPr txBox="1"/>
          <p:nvPr/>
        </p:nvSpPr>
        <p:spPr>
          <a:xfrm>
            <a:off x="1108560" y="3111488"/>
            <a:ext cx="475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NEW BUSINESS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2"/>
          <p:cNvSpPr txBox="1"/>
          <p:nvPr/>
        </p:nvSpPr>
        <p:spPr>
          <a:xfrm>
            <a:off x="1108561" y="3662889"/>
            <a:ext cx="621597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OLD BUSINESS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2"/>
          <p:cNvSpPr txBox="1"/>
          <p:nvPr/>
        </p:nvSpPr>
        <p:spPr>
          <a:xfrm>
            <a:off x="1155696" y="2555103"/>
            <a:ext cx="722138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APPROVAL OF MINUTES/ </a:t>
            </a:r>
            <a:r>
              <a:rPr lang="en-US" sz="2000" spc="600" dirty="0">
                <a:solidFill>
                  <a:srgbClr val="3F3F3F"/>
                </a:solidFill>
              </a:rPr>
              <a:t>F</a:t>
            </a: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INANCIALS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2"/>
          <p:cNvSpPr txBox="1"/>
          <p:nvPr/>
        </p:nvSpPr>
        <p:spPr>
          <a:xfrm>
            <a:off x="778295" y="4613597"/>
            <a:ext cx="696712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2"/>
          <p:cNvSpPr txBox="1"/>
          <p:nvPr/>
        </p:nvSpPr>
        <p:spPr>
          <a:xfrm>
            <a:off x="1108560" y="4196980"/>
            <a:ext cx="43961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COMMUNITY UPDATES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29;p52">
            <a:extLst>
              <a:ext uri="{FF2B5EF4-FFF2-40B4-BE49-F238E27FC236}">
                <a16:creationId xmlns:a16="http://schemas.microsoft.com/office/drawing/2014/main" id="{BA867885-8176-7222-EFCE-255BAA70E51E}"/>
              </a:ext>
            </a:extLst>
          </p:cNvPr>
          <p:cNvSpPr txBox="1"/>
          <p:nvPr/>
        </p:nvSpPr>
        <p:spPr>
          <a:xfrm>
            <a:off x="1108560" y="4748381"/>
            <a:ext cx="222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ADJORN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9;p52">
            <a:extLst>
              <a:ext uri="{FF2B5EF4-FFF2-40B4-BE49-F238E27FC236}">
                <a16:creationId xmlns:a16="http://schemas.microsoft.com/office/drawing/2014/main" id="{16E44DBD-6030-95C8-BFC3-0CE97CBC42E8}"/>
              </a:ext>
            </a:extLst>
          </p:cNvPr>
          <p:cNvSpPr txBox="1"/>
          <p:nvPr/>
        </p:nvSpPr>
        <p:spPr>
          <a:xfrm>
            <a:off x="1108560" y="5282472"/>
            <a:ext cx="43780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spc="600" dirty="0">
                <a:solidFill>
                  <a:srgbClr val="3F3F3F"/>
                </a:solidFill>
              </a:rPr>
              <a:t>THINK TANK SESSION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>
            <a:off x="1549153" y="556641"/>
            <a:ext cx="7594847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/>
          <p:nvPr/>
        </p:nvSpPr>
        <p:spPr>
          <a:xfrm>
            <a:off x="1813392" y="539332"/>
            <a:ext cx="5519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 O L L  C A L L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459097" y="1294533"/>
            <a:ext cx="696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1 2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1155698" y="1350378"/>
            <a:ext cx="442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1155700" y="1961175"/>
            <a:ext cx="421529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59100" y="2461526"/>
            <a:ext cx="696600" cy="3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1155688" y="2596188"/>
            <a:ext cx="555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1155694" y="3122283"/>
            <a:ext cx="475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155693" y="3721623"/>
            <a:ext cx="61688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1155688" y="4221974"/>
            <a:ext cx="429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778295" y="4613597"/>
            <a:ext cx="696712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1155702" y="4740775"/>
            <a:ext cx="222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4">
            <a:alphaModFix/>
          </a:blip>
          <a:srcRect t="1840" b="-1839"/>
          <a:stretch/>
        </p:blipFill>
        <p:spPr>
          <a:xfrm>
            <a:off x="0" y="1337687"/>
            <a:ext cx="9144000" cy="53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3098307" y="4240424"/>
            <a:ext cx="2565646" cy="14514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4625471" y="5610995"/>
            <a:ext cx="828917" cy="30720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4649881" y="5575604"/>
            <a:ext cx="9513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Terry Cook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4649882" y="5713332"/>
            <a:ext cx="9513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Teresa Naylor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191766" y="9372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244324" y="1536700"/>
            <a:ext cx="533971" cy="468209"/>
          </a:xfrm>
          <a:prstGeom prst="rect">
            <a:avLst/>
          </a:prstGeom>
          <a:solidFill>
            <a:srgbClr val="262626"/>
          </a:soli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1" y="1327427"/>
            <a:ext cx="9144000" cy="53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7751DA-EA5E-3FD9-3DC3-3DE32758FEF3}"/>
              </a:ext>
            </a:extLst>
          </p:cNvPr>
          <p:cNvSpPr/>
          <p:nvPr/>
        </p:nvSpPr>
        <p:spPr>
          <a:xfrm>
            <a:off x="7868115" y="3053388"/>
            <a:ext cx="696600" cy="120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08BAE-C97B-CC00-7CB7-572C0B4B9264}"/>
              </a:ext>
            </a:extLst>
          </p:cNvPr>
          <p:cNvSpPr/>
          <p:nvPr/>
        </p:nvSpPr>
        <p:spPr>
          <a:xfrm>
            <a:off x="3150541" y="4243667"/>
            <a:ext cx="2591293" cy="115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5512C-6184-FDFC-0568-8CAD7966DF0C}"/>
              </a:ext>
            </a:extLst>
          </p:cNvPr>
          <p:cNvSpPr/>
          <p:nvPr/>
        </p:nvSpPr>
        <p:spPr>
          <a:xfrm>
            <a:off x="4577080" y="5344888"/>
            <a:ext cx="1187135" cy="145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20569-F00C-46D8-FFD0-3CB6E1CE844B}"/>
              </a:ext>
            </a:extLst>
          </p:cNvPr>
          <p:cNvSpPr/>
          <p:nvPr/>
        </p:nvSpPr>
        <p:spPr>
          <a:xfrm>
            <a:off x="4702871" y="5626237"/>
            <a:ext cx="1187135" cy="145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B6714-195A-641F-D918-C98885C42B11}"/>
              </a:ext>
            </a:extLst>
          </p:cNvPr>
          <p:cNvSpPr txBox="1"/>
          <p:nvPr/>
        </p:nvSpPr>
        <p:spPr>
          <a:xfrm>
            <a:off x="4733834" y="5289516"/>
            <a:ext cx="1685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Jim McGregor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338BB-A973-907B-0E5C-8B6C0D70EA56}"/>
              </a:ext>
            </a:extLst>
          </p:cNvPr>
          <p:cNvSpPr txBox="1"/>
          <p:nvPr/>
        </p:nvSpPr>
        <p:spPr>
          <a:xfrm>
            <a:off x="4733833" y="5583298"/>
            <a:ext cx="1685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Terry Cook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595959"/>
                </a:solidFill>
                <a:latin typeface="+mn-lt"/>
                <a:ea typeface="Georgia"/>
                <a:cs typeface="Georgia"/>
                <a:sym typeface="Georgia"/>
              </a:rPr>
              <a:t>M I N U T E S / F I N A N C I A L S</a:t>
            </a:r>
            <a:endParaRPr sz="2800" b="0" i="0" u="none" strike="noStrike" cap="none" dirty="0">
              <a:solidFill>
                <a:srgbClr val="595959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669073" y="3149104"/>
            <a:ext cx="648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Approval of February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Approval of February Financial Reports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4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4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4"/>
          <p:cNvSpPr txBox="1"/>
          <p:nvPr/>
        </p:nvSpPr>
        <p:spPr>
          <a:xfrm>
            <a:off x="729500" y="460271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4"/>
          <p:cNvSpPr txBox="1"/>
          <p:nvPr/>
        </p:nvSpPr>
        <p:spPr>
          <a:xfrm>
            <a:off x="2112275" y="1042077"/>
            <a:ext cx="7158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C C O U N T S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4"/>
          <p:cNvSpPr/>
          <p:nvPr/>
        </p:nvSpPr>
        <p:spPr>
          <a:xfrm>
            <a:off x="893460" y="1835779"/>
            <a:ext cx="7329300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4"/>
          <p:cNvSpPr txBox="1"/>
          <p:nvPr/>
        </p:nvSpPr>
        <p:spPr>
          <a:xfrm>
            <a:off x="1042329" y="95462"/>
            <a:ext cx="579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 I N U T E S /F I N A N C I A L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54"/>
          <p:cNvSpPr txBox="1"/>
          <p:nvPr/>
        </p:nvSpPr>
        <p:spPr>
          <a:xfrm>
            <a:off x="1042329" y="1891317"/>
            <a:ext cx="6910500" cy="423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endParaRPr sz="1100" b="1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Line of Credit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15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4"/>
          <p:cNvSpPr/>
          <p:nvPr/>
        </p:nvSpPr>
        <p:spPr>
          <a:xfrm>
            <a:off x="1129243" y="2175383"/>
            <a:ext cx="43695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4"/>
          <p:cNvSpPr txBox="1"/>
          <p:nvPr/>
        </p:nvSpPr>
        <p:spPr>
          <a:xfrm>
            <a:off x="1275827" y="2322838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2200" b="1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Bank Balance–Checking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100" b="1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4"/>
          <p:cNvSpPr/>
          <p:nvPr/>
        </p:nvSpPr>
        <p:spPr>
          <a:xfrm>
            <a:off x="1119043" y="3022351"/>
            <a:ext cx="43797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4"/>
          <p:cNvSpPr/>
          <p:nvPr/>
        </p:nvSpPr>
        <p:spPr>
          <a:xfrm>
            <a:off x="4004261" y="3193178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$70,973.49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4"/>
          <p:cNvSpPr txBox="1"/>
          <p:nvPr/>
        </p:nvSpPr>
        <p:spPr>
          <a:xfrm>
            <a:off x="1189128" y="3129350"/>
            <a:ext cx="26118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Money Market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600" b="1" dirty="0">
                <a:solidFill>
                  <a:srgbClr val="595959"/>
                </a:solidFill>
                <a:latin typeface="Courier New"/>
                <a:cs typeface="Courier New"/>
                <a:sym typeface="Courier New"/>
              </a:rPr>
              <a:t>Dues Rec’d.  ($109,885.50)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100" b="1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4"/>
          <p:cNvSpPr/>
          <p:nvPr/>
        </p:nvSpPr>
        <p:spPr>
          <a:xfrm>
            <a:off x="1129243" y="3955442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4"/>
          <p:cNvSpPr txBox="1"/>
          <p:nvPr/>
        </p:nvSpPr>
        <p:spPr>
          <a:xfrm>
            <a:off x="1191171" y="4048292"/>
            <a:ext cx="275082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b="1" i="0" u="none" strike="noStrike" cap="none" dirty="0">
                <a:solidFill>
                  <a:srgbClr val="595959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Kauffman Grant Account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b="1" i="0" u="none" strike="noStrike" cap="none" dirty="0">
                <a:solidFill>
                  <a:srgbClr val="595959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&amp;</a:t>
            </a:r>
            <a:r>
              <a:rPr lang="en-US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</a:rPr>
              <a:t>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CDBG/NCRPC Funds</a:t>
            </a:r>
            <a:endParaRPr b="1" i="0" u="none" strike="noStrike" cap="none" dirty="0">
              <a:solidFill>
                <a:srgbClr val="000000"/>
              </a:solidFill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98" name="Google Shape;198;p54"/>
          <p:cNvSpPr txBox="1"/>
          <p:nvPr/>
        </p:nvSpPr>
        <p:spPr>
          <a:xfrm>
            <a:off x="1189128" y="5497994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4"/>
          <p:cNvSpPr/>
          <p:nvPr/>
        </p:nvSpPr>
        <p:spPr>
          <a:xfrm>
            <a:off x="4004261" y="2329055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$47,796.66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4"/>
          <p:cNvSpPr/>
          <p:nvPr/>
        </p:nvSpPr>
        <p:spPr>
          <a:xfrm>
            <a:off x="1108878" y="5294097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4"/>
          <p:cNvSpPr txBox="1"/>
          <p:nvPr/>
        </p:nvSpPr>
        <p:spPr>
          <a:xfrm>
            <a:off x="1312269" y="5468264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CNB Loan Balance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4"/>
          <p:cNvSpPr/>
          <p:nvPr/>
        </p:nvSpPr>
        <p:spPr>
          <a:xfrm>
            <a:off x="3974412" y="5458927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$29,622.01</a:t>
            </a:r>
            <a:r>
              <a:rPr lang="en-US" sz="1600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4"/>
          <p:cNvSpPr/>
          <p:nvPr/>
        </p:nvSpPr>
        <p:spPr>
          <a:xfrm>
            <a:off x="3989374" y="4076492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$193,257.50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4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4"/>
          <p:cNvSpPr txBox="1"/>
          <p:nvPr/>
        </p:nvSpPr>
        <p:spPr>
          <a:xfrm>
            <a:off x="729500" y="460271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4 3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4"/>
          <p:cNvSpPr txBox="1"/>
          <p:nvPr/>
        </p:nvSpPr>
        <p:spPr>
          <a:xfrm>
            <a:off x="2112275" y="1042077"/>
            <a:ext cx="7158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C </a:t>
            </a:r>
            <a:r>
              <a:rPr lang="en-US" sz="32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O U N T S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4"/>
          <p:cNvSpPr txBox="1"/>
          <p:nvPr/>
        </p:nvSpPr>
        <p:spPr>
          <a:xfrm>
            <a:off x="1042329" y="95462"/>
            <a:ext cx="579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 I N U T E S /F I N A N C I A L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C465E013-030E-0DBC-5DB6-3C04C6C36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204331"/>
              </p:ext>
            </p:extLst>
          </p:nvPr>
        </p:nvGraphicFramePr>
        <p:xfrm>
          <a:off x="235611" y="1830581"/>
          <a:ext cx="8724879" cy="482413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11498">
                  <a:extLst>
                    <a:ext uri="{9D8B030D-6E8A-4147-A177-3AD203B41FA5}">
                      <a16:colId xmlns:a16="http://schemas.microsoft.com/office/drawing/2014/main" val="56178793"/>
                    </a:ext>
                  </a:extLst>
                </a:gridCol>
                <a:gridCol w="179057">
                  <a:extLst>
                    <a:ext uri="{9D8B030D-6E8A-4147-A177-3AD203B41FA5}">
                      <a16:colId xmlns:a16="http://schemas.microsoft.com/office/drawing/2014/main" val="298137037"/>
                    </a:ext>
                  </a:extLst>
                </a:gridCol>
                <a:gridCol w="1155720">
                  <a:extLst>
                    <a:ext uri="{9D8B030D-6E8A-4147-A177-3AD203B41FA5}">
                      <a16:colId xmlns:a16="http://schemas.microsoft.com/office/drawing/2014/main" val="2231964124"/>
                    </a:ext>
                  </a:extLst>
                </a:gridCol>
                <a:gridCol w="130224">
                  <a:extLst>
                    <a:ext uri="{9D8B030D-6E8A-4147-A177-3AD203B41FA5}">
                      <a16:colId xmlns:a16="http://schemas.microsoft.com/office/drawing/2014/main" val="3185265500"/>
                    </a:ext>
                  </a:extLst>
                </a:gridCol>
                <a:gridCol w="1318499">
                  <a:extLst>
                    <a:ext uri="{9D8B030D-6E8A-4147-A177-3AD203B41FA5}">
                      <a16:colId xmlns:a16="http://schemas.microsoft.com/office/drawing/2014/main" val="1588932193"/>
                    </a:ext>
                  </a:extLst>
                </a:gridCol>
                <a:gridCol w="895276">
                  <a:extLst>
                    <a:ext uri="{9D8B030D-6E8A-4147-A177-3AD203B41FA5}">
                      <a16:colId xmlns:a16="http://schemas.microsoft.com/office/drawing/2014/main" val="2692667746"/>
                    </a:ext>
                  </a:extLst>
                </a:gridCol>
                <a:gridCol w="113944">
                  <a:extLst>
                    <a:ext uri="{9D8B030D-6E8A-4147-A177-3AD203B41FA5}">
                      <a16:colId xmlns:a16="http://schemas.microsoft.com/office/drawing/2014/main" val="1183364278"/>
                    </a:ext>
                  </a:extLst>
                </a:gridCol>
                <a:gridCol w="3320661">
                  <a:extLst>
                    <a:ext uri="{9D8B030D-6E8A-4147-A177-3AD203B41FA5}">
                      <a16:colId xmlns:a16="http://schemas.microsoft.com/office/drawing/2014/main" val="354295578"/>
                    </a:ext>
                  </a:extLst>
                </a:gridCol>
              </a:tblGrid>
              <a:tr h="66311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2023 Budget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January Expenses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% Expended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Line-Item Location on Financial Statement all are on Page 2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2955882218"/>
                  </a:ext>
                </a:extLst>
              </a:tr>
              <a:tr h="2498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Salaries &amp; Wages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$ 199,000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 14,822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7.4%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Total 6000 - Salaries and wages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3550009960"/>
                  </a:ext>
                </a:extLst>
              </a:tr>
              <a:tr h="445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Taxes &amp; Fringe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35,000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   3,142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9.0%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Total 61000 - Payroll taxes &amp; benefits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1291622171"/>
                  </a:ext>
                </a:extLst>
              </a:tr>
              <a:tr h="2498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Travel &amp; Meetings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17,000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     3,462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20.4%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Total 62000 - Travel and meeitngs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114547663"/>
                  </a:ext>
                </a:extLst>
              </a:tr>
              <a:tr h="491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Equipment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3,250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          -  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Total 63000 - no line until Expenses recorded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724598083"/>
                  </a:ext>
                </a:extLst>
              </a:tr>
              <a:tr h="249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Supplies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15,610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     2,904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18.6%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Total 65000 - Supplies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3384347262"/>
                  </a:ext>
                </a:extLst>
              </a:tr>
              <a:tr h="249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CNB Loan*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36,921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   3,705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10.0%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Page 1, 13000- CNB Loan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3031964938"/>
                  </a:ext>
                </a:extLst>
              </a:tr>
              <a:tr h="2498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FHRC Contracts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35,000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      329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0.9%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64003 Business Registration Fee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2210534970"/>
                  </a:ext>
                </a:extLst>
              </a:tr>
              <a:tr h="249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Other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17,031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 $           184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1.1%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66000 Other Costs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3612032170"/>
                  </a:ext>
                </a:extLst>
              </a:tr>
              <a:tr h="249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Direct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$ 358,812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$      28,548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8.0%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2402977499"/>
                  </a:ext>
                </a:extLst>
              </a:tr>
              <a:tr h="24988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   1/12 through the Budget Year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8.3%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3015957171"/>
                  </a:ext>
                </a:extLst>
              </a:tr>
              <a:tr h="249881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6" marR="7856" marT="7856" marB="0" anchor="b"/>
                </a:tc>
                <a:extLst>
                  <a:ext uri="{0D108BD9-81ED-4DB2-BD59-A6C34878D82A}">
                    <a16:rowId xmlns:a16="http://schemas.microsoft.com/office/drawing/2014/main" val="416600337"/>
                  </a:ext>
                </a:extLst>
              </a:tr>
              <a:tr h="249881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*CNB Loan will be completed by October 2023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327219"/>
                  </a:ext>
                </a:extLst>
              </a:tr>
              <a:tr h="249881">
                <a:tc gridSpan="8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554" marR="100554" marT="50277" marB="5027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12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84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3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3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3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3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3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3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 E W  B U S I N E S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53"/>
          <p:cNvSpPr txBox="1"/>
          <p:nvPr/>
        </p:nvSpPr>
        <p:spPr>
          <a:xfrm>
            <a:off x="-153586" y="2035732"/>
            <a:ext cx="7833286" cy="413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Nominating Committee Update</a:t>
            </a: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	</a:t>
            </a: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Matfield Green – Expression of Membership Interest</a:t>
            </a: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FHRC Grant Management Policy</a:t>
            </a: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Amending Current Bylaws Process</a:t>
            </a: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Flint Hills Region Data Presentation</a:t>
            </a:r>
          </a:p>
          <a:p>
            <a:pPr marL="914400" lvl="2">
              <a:spcBef>
                <a:spcPts val="600"/>
              </a:spcBef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Interactive Map:</a:t>
            </a:r>
          </a:p>
          <a:p>
            <a:pPr marL="914400" lvl="2">
              <a:spcBef>
                <a:spcPts val="600"/>
              </a:spcBef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https://www.google.com/maps/d/embed?mid=1tKwLuQuBXD0Vk0AjgL_tXVTqy1Aucv0&amp;ehbc=2E312F</a:t>
            </a: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6" name="Google Shape;216;p53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9700" y="2205288"/>
            <a:ext cx="1464300" cy="358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26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98D0-0910-4D09-E368-DD4BD01AC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FHEDD Data Dive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CEED0-5464-0B59-4492-7CCE5E1F5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Population</a:t>
            </a:r>
          </a:p>
          <a:p>
            <a:r>
              <a:rPr lang="en-US" sz="4050" dirty="0"/>
              <a:t>March 17, 2023</a:t>
            </a:r>
          </a:p>
        </p:txBody>
      </p:sp>
    </p:spTree>
    <p:extLst>
      <p:ext uri="{BB962C8B-B14F-4D97-AF65-F5344CB8AC3E}">
        <p14:creationId xmlns:p14="http://schemas.microsoft.com/office/powerpoint/2010/main" val="361854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ED2C0-4F37-8B50-D232-FFD45ECD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FHEDD Population Change Mirrors Kansas – Lags US – Pottawatomie Especially Strong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0DF9DC-10E6-4B84-8C87-98F71B5543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7363" y="2125266"/>
          <a:ext cx="7787987" cy="3602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4213">
                  <a:extLst>
                    <a:ext uri="{9D8B030D-6E8A-4147-A177-3AD203B41FA5}">
                      <a16:colId xmlns:a16="http://schemas.microsoft.com/office/drawing/2014/main" val="1339660159"/>
                    </a:ext>
                  </a:extLst>
                </a:gridCol>
                <a:gridCol w="1338160">
                  <a:extLst>
                    <a:ext uri="{9D8B030D-6E8A-4147-A177-3AD203B41FA5}">
                      <a16:colId xmlns:a16="http://schemas.microsoft.com/office/drawing/2014/main" val="2690589848"/>
                    </a:ext>
                  </a:extLst>
                </a:gridCol>
                <a:gridCol w="1338160">
                  <a:extLst>
                    <a:ext uri="{9D8B030D-6E8A-4147-A177-3AD203B41FA5}">
                      <a16:colId xmlns:a16="http://schemas.microsoft.com/office/drawing/2014/main" val="52699450"/>
                    </a:ext>
                  </a:extLst>
                </a:gridCol>
                <a:gridCol w="1338160">
                  <a:extLst>
                    <a:ext uri="{9D8B030D-6E8A-4147-A177-3AD203B41FA5}">
                      <a16:colId xmlns:a16="http://schemas.microsoft.com/office/drawing/2014/main" val="2679067138"/>
                    </a:ext>
                  </a:extLst>
                </a:gridCol>
                <a:gridCol w="1004901">
                  <a:extLst>
                    <a:ext uri="{9D8B030D-6E8A-4147-A177-3AD203B41FA5}">
                      <a16:colId xmlns:a16="http://schemas.microsoft.com/office/drawing/2014/main" val="1129012514"/>
                    </a:ext>
                  </a:extLst>
                </a:gridCol>
                <a:gridCol w="984393">
                  <a:extLst>
                    <a:ext uri="{9D8B030D-6E8A-4147-A177-3AD203B41FA5}">
                      <a16:colId xmlns:a16="http://schemas.microsoft.com/office/drawing/2014/main" val="2938185291"/>
                    </a:ext>
                  </a:extLst>
                </a:gridCol>
              </a:tblGrid>
              <a:tr h="13287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Percent Change</a:t>
                      </a:r>
                      <a:endParaRPr lang="en-US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875368"/>
                  </a:ext>
                </a:extLst>
              </a:tr>
              <a:tr h="416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to 2020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to 2021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8573075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Chase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2,790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2,572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2,598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-7.8%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extLst>
                  <a:ext uri="{0D108BD9-81ED-4DB2-BD59-A6C34878D82A}">
                    <a16:rowId xmlns:a16="http://schemas.microsoft.com/office/drawing/2014/main" val="2776034772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Geary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34,362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36,739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35,934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32316104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Lyon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33,690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32,179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31,998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-4.5%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50726082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Morris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5,923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5,386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5,356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-9.1%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89911368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Pottawatomie Co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21,604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25,348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25,790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17.3%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1.7%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14573248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Riley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71,115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71,959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72,208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17211889"/>
                  </a:ext>
                </a:extLst>
              </a:tr>
              <a:tr h="248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Wabaunsee Co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7,053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6,877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6,966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21431" marB="21431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-2.5%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138887352"/>
                  </a:ext>
                </a:extLst>
              </a:tr>
              <a:tr h="5342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Flint Hills Regional Council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176,537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181,060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180,850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39240637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37390776"/>
                  </a:ext>
                </a:extLst>
              </a:tr>
              <a:tr h="277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of Kansas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2,853,118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2,937,880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2,934,582</a:t>
                      </a:r>
                      <a:endParaRPr lang="en-US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35719" marB="3571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-0.1%</a:t>
                      </a:r>
                      <a:endParaRPr lang="en-US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2282858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United States</a:t>
                      </a:r>
                      <a:endParaRPr lang="en-US" sz="1400" b="1" i="0" u="none" strike="noStrike">
                        <a:solidFill>
                          <a:srgbClr val="6565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308,745,538</a:t>
                      </a:r>
                      <a:endParaRPr lang="en-US" sz="1400" b="1" i="0" u="none" strike="noStrike">
                        <a:solidFill>
                          <a:srgbClr val="6565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331,449,281</a:t>
                      </a:r>
                      <a:endParaRPr lang="en-US" sz="1400" b="1" i="0" u="none" strike="noStrike">
                        <a:solidFill>
                          <a:srgbClr val="6565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331,893,745</a:t>
                      </a:r>
                      <a:endParaRPr lang="en-US" sz="1400" b="1" i="0" u="none" strike="noStrike">
                        <a:solidFill>
                          <a:srgbClr val="6565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7.4%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0.1%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64251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3577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1142</Words>
  <Application>Microsoft Office PowerPoint</Application>
  <PresentationFormat>On-screen Show (4:3)</PresentationFormat>
  <Paragraphs>369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Georgia</vt:lpstr>
      <vt:lpstr>Noto Sans</vt:lpstr>
      <vt:lpstr>Times New Roman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FHEDD Data Dive</vt:lpstr>
      <vt:lpstr>FHEDD Population Change Mirrors Kansas – Lags US – Pottawatomie Especially Strong</vt:lpstr>
      <vt:lpstr>Johnson County Impacts Kansas Population</vt:lpstr>
      <vt:lpstr>FHEDD Population is Younger than Kansas</vt:lpstr>
      <vt:lpstr>KU and WSU Demographers See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 williams8</dc:creator>
  <cp:lastModifiedBy>Holly Hendershot</cp:lastModifiedBy>
  <cp:revision>19</cp:revision>
  <dcterms:created xsi:type="dcterms:W3CDTF">2020-03-12T19:31:15Z</dcterms:created>
  <dcterms:modified xsi:type="dcterms:W3CDTF">2023-03-17T13:46:51Z</dcterms:modified>
</cp:coreProperties>
</file>